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802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2CFA6B-41FB-4A1F-8DAC-0DC02C81DE3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0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C627-DB17-457A-BFF9-BB9D5B2A4FA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0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D38F-D9D2-42A0-8143-05756BC5555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4EE2D-173D-4F15-AA27-C6F81F68497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90600" y="609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§9-6 Secants, Tangents, &amp; Angle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2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50DC-8918-48F6-A753-8AB0482D064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3282-A466-4133-8322-CDEB6067067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10E3-5026-4BF5-896A-B83A550A96A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7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5E96-9DFD-4257-B2F0-C74A7493F64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F439-8F24-45F1-8C96-CB71ED6235C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4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E4C7-D9C9-4B32-B988-1B3ACBDE3C7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4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787A-84D0-4E5C-AD92-3181D70907C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15C9B-CF7F-412B-BBEB-272E7D068130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60.wmf"/><Relationship Id="rId3" Type="http://schemas.openxmlformats.org/officeDocument/2006/relationships/image" Target="../media/image44.png"/><Relationship Id="rId7" Type="http://schemas.openxmlformats.org/officeDocument/2006/relationships/image" Target="../media/image50.png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5" Type="http://schemas.openxmlformats.org/officeDocument/2006/relationships/image" Target="../media/image48.png"/><Relationship Id="rId15" Type="http://schemas.openxmlformats.org/officeDocument/2006/relationships/image" Target="../media/image61.wmf"/><Relationship Id="rId10" Type="http://schemas.openxmlformats.org/officeDocument/2006/relationships/image" Target="../media/image63.png"/><Relationship Id="rId4" Type="http://schemas.openxmlformats.org/officeDocument/2006/relationships/image" Target="../media/image45.png"/><Relationship Id="rId9" Type="http://schemas.openxmlformats.org/officeDocument/2006/relationships/image" Target="../media/image62.png"/><Relationship Id="rId1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5.png"/><Relationship Id="rId7" Type="http://schemas.openxmlformats.org/officeDocument/2006/relationships/image" Target="../media/image10.png"/><Relationship Id="rId12" Type="http://schemas.openxmlformats.org/officeDocument/2006/relationships/image" Target="../media/image100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8.wmf"/><Relationship Id="rId5" Type="http://schemas.openxmlformats.org/officeDocument/2006/relationships/image" Target="../media/image4.png"/><Relationship Id="rId15" Type="http://schemas.openxmlformats.org/officeDocument/2006/relationships/oleObject" Target="../embeddings/oleObject60.bin"/><Relationship Id="rId23" Type="http://schemas.openxmlformats.org/officeDocument/2006/relationships/image" Target="../media/image17.png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png"/><Relationship Id="rId4" Type="http://schemas.openxmlformats.org/officeDocument/2006/relationships/image" Target="../media/image6.wmf"/><Relationship Id="rId9" Type="http://schemas.openxmlformats.org/officeDocument/2006/relationships/image" Target="../media/image7.wmf"/><Relationship Id="rId14" Type="http://schemas.openxmlformats.org/officeDocument/2006/relationships/image" Target="../media/image9.wmf"/><Relationship Id="rId2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image" Target="../media/image9.wmf"/><Relationship Id="rId26" Type="http://schemas.openxmlformats.org/officeDocument/2006/relationships/image" Target="../media/image32.png"/><Relationship Id="rId39" Type="http://schemas.openxmlformats.org/officeDocument/2006/relationships/image" Target="../media/image33.png"/><Relationship Id="rId21" Type="http://schemas.openxmlformats.org/officeDocument/2006/relationships/image" Target="../media/image27.png"/><Relationship Id="rId34" Type="http://schemas.openxmlformats.org/officeDocument/2006/relationships/image" Target="../media/image12.wmf"/><Relationship Id="rId42" Type="http://schemas.openxmlformats.org/officeDocument/2006/relationships/image" Target="../media/image34.png"/><Relationship Id="rId47" Type="http://schemas.openxmlformats.org/officeDocument/2006/relationships/oleObject" Target="../embeddings/oleObject160.bin"/><Relationship Id="rId50" Type="http://schemas.openxmlformats.org/officeDocument/2006/relationships/oleObject" Target="../embeddings/oleObject170.bin"/><Relationship Id="rId55" Type="http://schemas.openxmlformats.org/officeDocument/2006/relationships/oleObject" Target="../embeddings/oleObject190.bin"/><Relationship Id="rId63" Type="http://schemas.openxmlformats.org/officeDocument/2006/relationships/oleObject" Target="../embeddings/oleObject22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9" Type="http://schemas.openxmlformats.org/officeDocument/2006/relationships/oleObject" Target="../embeddings/oleObject110.bin"/><Relationship Id="rId11" Type="http://schemas.openxmlformats.org/officeDocument/2006/relationships/image" Target="../media/image7.wmf"/><Relationship Id="rId24" Type="http://schemas.openxmlformats.org/officeDocument/2006/relationships/image" Target="../media/image30.png"/><Relationship Id="rId32" Type="http://schemas.openxmlformats.org/officeDocument/2006/relationships/image" Target="../media/image12.wmf"/><Relationship Id="rId37" Type="http://schemas.openxmlformats.org/officeDocument/2006/relationships/oleObject" Target="../embeddings/oleObject130.bin"/><Relationship Id="rId40" Type="http://schemas.openxmlformats.org/officeDocument/2006/relationships/oleObject" Target="../embeddings/oleObject14.bin"/><Relationship Id="rId45" Type="http://schemas.openxmlformats.org/officeDocument/2006/relationships/oleObject" Target="../embeddings/oleObject150.bin"/><Relationship Id="rId53" Type="http://schemas.openxmlformats.org/officeDocument/2006/relationships/image" Target="../media/image37.png"/><Relationship Id="rId58" Type="http://schemas.openxmlformats.org/officeDocument/2006/relationships/oleObject" Target="../embeddings/oleObject200.bin"/><Relationship Id="rId5" Type="http://schemas.openxmlformats.org/officeDocument/2006/relationships/image" Target="../media/image4.png"/><Relationship Id="rId61" Type="http://schemas.openxmlformats.org/officeDocument/2006/relationships/oleObject" Target="../embeddings/oleObject210.bin"/><Relationship Id="rId19" Type="http://schemas.openxmlformats.org/officeDocument/2006/relationships/image" Target="../media/image25.png"/><Relationship Id="rId14" Type="http://schemas.openxmlformats.org/officeDocument/2006/relationships/image" Target="../media/image24.png"/><Relationship Id="rId22" Type="http://schemas.openxmlformats.org/officeDocument/2006/relationships/image" Target="../media/image28.png"/><Relationship Id="rId27" Type="http://schemas.openxmlformats.org/officeDocument/2006/relationships/oleObject" Target="../embeddings/oleObject11.bin"/><Relationship Id="rId30" Type="http://schemas.openxmlformats.org/officeDocument/2006/relationships/image" Target="../media/image11.wmf"/><Relationship Id="rId35" Type="http://schemas.openxmlformats.org/officeDocument/2006/relationships/oleObject" Target="../embeddings/oleObject13.bin"/><Relationship Id="rId43" Type="http://schemas.openxmlformats.org/officeDocument/2006/relationships/image" Target="../media/image35.png"/><Relationship Id="rId48" Type="http://schemas.openxmlformats.org/officeDocument/2006/relationships/image" Target="../media/image36.png"/><Relationship Id="rId56" Type="http://schemas.openxmlformats.org/officeDocument/2006/relationships/image" Target="../media/image38.png"/><Relationship Id="rId64" Type="http://schemas.openxmlformats.org/officeDocument/2006/relationships/oleObject" Target="../embeddings/oleObject220.bin"/><Relationship Id="rId8" Type="http://schemas.openxmlformats.org/officeDocument/2006/relationships/image" Target="../media/image22.png"/><Relationship Id="rId51" Type="http://schemas.openxmlformats.org/officeDocument/2006/relationships/oleObject" Target="../embeddings/oleObject18.bin"/><Relationship Id="rId3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00.bin"/><Relationship Id="rId25" Type="http://schemas.openxmlformats.org/officeDocument/2006/relationships/image" Target="../media/image31.png"/><Relationship Id="rId33" Type="http://schemas.openxmlformats.org/officeDocument/2006/relationships/oleObject" Target="../embeddings/oleObject120.bin"/><Relationship Id="rId38" Type="http://schemas.openxmlformats.org/officeDocument/2006/relationships/image" Target="../media/image13.wmf"/><Relationship Id="rId46" Type="http://schemas.openxmlformats.org/officeDocument/2006/relationships/oleObject" Target="../embeddings/oleObject16.bin"/><Relationship Id="rId59" Type="http://schemas.openxmlformats.org/officeDocument/2006/relationships/image" Target="../media/image39.png"/><Relationship Id="rId20" Type="http://schemas.openxmlformats.org/officeDocument/2006/relationships/image" Target="../media/image26.png"/><Relationship Id="rId41" Type="http://schemas.openxmlformats.org/officeDocument/2006/relationships/oleObject" Target="../embeddings/oleObject140.bin"/><Relationship Id="rId54" Type="http://schemas.openxmlformats.org/officeDocument/2006/relationships/oleObject" Target="../embeddings/oleObject19.bin"/><Relationship Id="rId62" Type="http://schemas.openxmlformats.org/officeDocument/2006/relationships/image" Target="../media/image4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29.png"/><Relationship Id="rId28" Type="http://schemas.openxmlformats.org/officeDocument/2006/relationships/image" Target="../media/image11.wmf"/><Relationship Id="rId36" Type="http://schemas.openxmlformats.org/officeDocument/2006/relationships/image" Target="../media/image13.wmf"/><Relationship Id="rId49" Type="http://schemas.openxmlformats.org/officeDocument/2006/relationships/oleObject" Target="../embeddings/oleObject17.bin"/><Relationship Id="rId57" Type="http://schemas.openxmlformats.org/officeDocument/2006/relationships/oleObject" Target="../embeddings/oleObject20.bin"/><Relationship Id="rId10" Type="http://schemas.openxmlformats.org/officeDocument/2006/relationships/oleObject" Target="../embeddings/oleObject8.bin"/><Relationship Id="rId31" Type="http://schemas.openxmlformats.org/officeDocument/2006/relationships/oleObject" Target="../embeddings/oleObject12.bin"/><Relationship Id="rId44" Type="http://schemas.openxmlformats.org/officeDocument/2006/relationships/oleObject" Target="../embeddings/oleObject15.bin"/><Relationship Id="rId52" Type="http://schemas.openxmlformats.org/officeDocument/2006/relationships/oleObject" Target="../embeddings/oleObject180.bin"/><Relationship Id="rId60" Type="http://schemas.openxmlformats.org/officeDocument/2006/relationships/oleObject" Target="../embeddings/oleObject21.bin"/><Relationship Id="rId4" Type="http://schemas.openxmlformats.org/officeDocument/2006/relationships/image" Target="../media/image6.wmf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5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6.png"/><Relationship Id="rId11" Type="http://schemas.openxmlformats.org/officeDocument/2006/relationships/image" Target="../media/image47.png"/><Relationship Id="rId5" Type="http://schemas.openxmlformats.org/officeDocument/2006/relationships/image" Target="../media/image20.png"/><Relationship Id="rId15" Type="http://schemas.openxmlformats.org/officeDocument/2006/relationships/image" Target="../media/image15.wmf"/><Relationship Id="rId10" Type="http://schemas.openxmlformats.org/officeDocument/2006/relationships/image" Target="../media/image14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230.bin"/><Relationship Id="rId14" Type="http://schemas.openxmlformats.org/officeDocument/2006/relationships/oleObject" Target="../embeddings/oleObject2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1.png"/><Relationship Id="rId7" Type="http://schemas.openxmlformats.org/officeDocument/2006/relationships/image" Target="../media/image54.png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3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52.png"/><Relationship Id="rId10" Type="http://schemas.openxmlformats.org/officeDocument/2006/relationships/image" Target="../media/image21.wmf"/><Relationship Id="rId4" Type="http://schemas.openxmlformats.org/officeDocument/2006/relationships/image" Target="../media/image42.png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5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5.png"/><Relationship Id="rId4" Type="http://schemas.openxmlformats.org/officeDocument/2006/relationships/image" Target="../media/image48.png"/><Relationship Id="rId9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wmf"/><Relationship Id="rId3" Type="http://schemas.openxmlformats.org/officeDocument/2006/relationships/image" Target="../media/image44.png"/><Relationship Id="rId7" Type="http://schemas.openxmlformats.org/officeDocument/2006/relationships/image" Target="../media/image50.png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5" Type="http://schemas.openxmlformats.org/officeDocument/2006/relationships/image" Target="../media/image48.png"/><Relationship Id="rId15" Type="http://schemas.openxmlformats.org/officeDocument/2006/relationships/image" Target="../media/image57.wmf"/><Relationship Id="rId10" Type="http://schemas.openxmlformats.org/officeDocument/2006/relationships/image" Target="../media/image63.png"/><Relationship Id="rId4" Type="http://schemas.openxmlformats.org/officeDocument/2006/relationships/image" Target="../media/image45.png"/><Relationship Id="rId9" Type="http://schemas.openxmlformats.org/officeDocument/2006/relationships/image" Target="../media/image62.png"/><Relationship Id="rId1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wmf"/><Relationship Id="rId3" Type="http://schemas.openxmlformats.org/officeDocument/2006/relationships/image" Target="../media/image44.png"/><Relationship Id="rId7" Type="http://schemas.openxmlformats.org/officeDocument/2006/relationships/image" Target="../media/image50.png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5" Type="http://schemas.openxmlformats.org/officeDocument/2006/relationships/image" Target="../media/image48.png"/><Relationship Id="rId15" Type="http://schemas.openxmlformats.org/officeDocument/2006/relationships/image" Target="../media/image58.wmf"/><Relationship Id="rId10" Type="http://schemas.openxmlformats.org/officeDocument/2006/relationships/image" Target="../media/image63.png"/><Relationship Id="rId4" Type="http://schemas.openxmlformats.org/officeDocument/2006/relationships/image" Target="../media/image45.png"/><Relationship Id="rId9" Type="http://schemas.openxmlformats.org/officeDocument/2006/relationships/image" Target="../media/image62.png"/><Relationship Id="rId1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6705600" cy="11430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TISK / No MM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Lesson 9-6 Secants, Tangents, &amp; Angle Measures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Homework: 9-6 problems in packet 2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5459"/>
            <a:ext cx="7086600" cy="1600200"/>
          </a:xfrm>
        </p:spPr>
        <p:txBody>
          <a:bodyPr/>
          <a:lstStyle/>
          <a:p>
            <a:r>
              <a:rPr lang="en-US" dirty="0" smtClean="0"/>
              <a:t>Tuesday, February 12, 2013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/>
              <p:cNvSpPr txBox="1">
                <a:spLocks/>
              </p:cNvSpPr>
              <p:nvPr/>
            </p:nvSpPr>
            <p:spPr bwMode="auto">
              <a:xfrm>
                <a:off x="29424" y="2895600"/>
                <a:ext cx="7145568" cy="38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89000" indent="-43973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itchFamily="2" charset="2"/>
                  <a:buChar char="¡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293813" indent="-4032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81163" indent="-38576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5000"/>
                  <a:buFont typeface="Wingdings" pitchFamily="2" charset="2"/>
                  <a:buChar char="¡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701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273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845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417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989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400" dirty="0" smtClean="0"/>
                  <a:t>TISK Problems</a:t>
                </a:r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Simplify completely: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i="1" smtClean="0">
                            <a:latin typeface="Cambria Math"/>
                          </a:rPr>
                          <m:t>+</m:t>
                        </m:r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Write the equation of a line in slope-intercept form that passes through the point </a:t>
                </a:r>
                <a:r>
                  <a:rPr lang="en-US" sz="2400" dirty="0" smtClean="0"/>
                  <a:t>(-5,-</a:t>
                </a:r>
                <a:r>
                  <a:rPr lang="en-US" sz="2400" dirty="0" smtClean="0"/>
                  <a:t>12</a:t>
                </a:r>
                <a:r>
                  <a:rPr lang="en-US" sz="2400" dirty="0" smtClean="0"/>
                  <a:t>) </a:t>
                </a:r>
                <a:r>
                  <a:rPr lang="en-US" sz="2400" dirty="0" smtClean="0"/>
                  <a:t>and is perpendicular to the </a:t>
                </a:r>
                <a:r>
                  <a:rPr lang="en-US" sz="2400" dirty="0" smtClean="0"/>
                  <a:t>line that passes through the points (2, 15) and (-3, 8).</a:t>
                </a:r>
                <a:endParaRPr lang="en-US" sz="2400" dirty="0" smtClean="0"/>
              </a:p>
              <a:p>
                <a:pPr marL="514350" indent="-514350">
                  <a:buFont typeface="Wingdings" pitchFamily="2" charset="2"/>
                  <a:buAutoNum type="arabicPeriod"/>
                </a:pPr>
                <a:r>
                  <a:rPr lang="en-US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</a:rPr>
                      <m:t>∥</m:t>
                    </m:r>
                    <m:r>
                      <a:rPr lang="en-US" sz="24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2400" dirty="0" smtClean="0"/>
                  <a:t>?  State postulates or theorems that </a:t>
                </a:r>
                <a:br>
                  <a:rPr lang="en-US" sz="2400" dirty="0" smtClean="0"/>
                </a:br>
                <a:r>
                  <a:rPr lang="en-US" sz="2400" dirty="0" smtClean="0"/>
                  <a:t>justify your answer.</a:t>
                </a:r>
                <a:endParaRPr lang="en-US" sz="2400" dirty="0"/>
              </a:p>
            </p:txBody>
          </p:sp>
        </mc:Choice>
        <mc:Fallback>
          <p:sp>
            <p:nvSpPr>
              <p:cNvPr id="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24" y="2895600"/>
                <a:ext cx="7145568" cy="3810000"/>
              </a:xfrm>
              <a:prstGeom prst="rect">
                <a:avLst/>
              </a:prstGeom>
              <a:blipFill rotWithShape="1">
                <a:blip r:embed="rId2"/>
                <a:stretch>
                  <a:fillRect l="-1365" t="-1120" r="-683" b="-9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H="1">
            <a:off x="6629400" y="4343400"/>
            <a:ext cx="838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7696200" y="4343400"/>
            <a:ext cx="838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6629400" y="5600700"/>
            <a:ext cx="20574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 rot="1063131">
            <a:off x="7862693" y="5810775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620000" y="4343400"/>
            <a:ext cx="1447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 rot="1063131">
            <a:off x="8325377" y="4439177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582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44975" y="5421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53387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66199" y="571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03024" y="56319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668035" y="600602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8820435" y="47683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35340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7273575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53400" y="45200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115300" y="41430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001000" y="56710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48600" y="595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00" y="595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01477" y="54707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981200"/>
            <a:ext cx="4495800" cy="4114800"/>
          </a:xfrm>
        </p:spPr>
        <p:txBody>
          <a:bodyPr/>
          <a:lstStyle/>
          <a:p>
            <a:r>
              <a:rPr lang="en-US" sz="2400" dirty="0" smtClean="0"/>
              <a:t>This theorem is wordy, so take a moment to think about it before writing it out:</a:t>
            </a:r>
          </a:p>
          <a:p>
            <a:pPr lvl="1"/>
            <a:r>
              <a:rPr lang="en-US" sz="2000" dirty="0" smtClean="0"/>
              <a:t>If two secants, a secant and a tangent, or two tangents intersect in the exterior of a circle, then the measure of the angle formed is one-half the positive difference of the measures of the intercepted arcs.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257" cy="186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0" y="3285153"/>
            <a:ext cx="298023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21" y="5181600"/>
            <a:ext cx="2922426" cy="155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42" y="3284391"/>
            <a:ext cx="2982773" cy="17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52" y="5181600"/>
            <a:ext cx="2923745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blipFill rotWithShape="1">
                <a:blip r:embed="rId10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05000" y="571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|(       -       )|</a:t>
            </a:r>
            <a:endParaRPr lang="en-US" sz="2800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89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70593"/>
              </p:ext>
            </p:extLst>
          </p:nvPr>
        </p:nvGraphicFramePr>
        <p:xfrm>
          <a:off x="2133600" y="5754688"/>
          <a:ext cx="7508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2" imgW="495000" imgH="228600" progId="Equation.DSMT4">
                  <p:embed/>
                </p:oleObj>
              </mc:Choice>
              <mc:Fallback>
                <p:oleObj name="Equation" r:id="rId12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754688"/>
                        <a:ext cx="7508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414449"/>
              </p:ext>
            </p:extLst>
          </p:nvPr>
        </p:nvGraphicFramePr>
        <p:xfrm>
          <a:off x="3101975" y="5764934"/>
          <a:ext cx="5778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4" imgW="380880" imgH="228600" progId="Equation.DSMT4">
                  <p:embed/>
                </p:oleObj>
              </mc:Choice>
              <mc:Fallback>
                <p:oleObj name="Equation" r:id="rId14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5764934"/>
                        <a:ext cx="57785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953000" y="1447801"/>
            <a:ext cx="4038600" cy="36875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070" y="5181600"/>
            <a:ext cx="2923745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Find the value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30555"/>
            <a:ext cx="28860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8763" y="38862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763" y="3886200"/>
                <a:ext cx="52863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83470" y="3522306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85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470" y="3522306"/>
                <a:ext cx="52863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89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5498068"/>
                <a:ext cx="6500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30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498068"/>
                <a:ext cx="65008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5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2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192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Find the value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33528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00126" y="53340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6" y="5334000"/>
                <a:ext cx="52863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2563" y="35814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52°</m:t>
                      </m:r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563" y="3581400"/>
                <a:ext cx="52863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31242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84°</m:t>
                      </m:r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52863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7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752600"/>
          </a:xfrm>
        </p:spPr>
        <p:txBody>
          <a:bodyPr/>
          <a:lstStyle/>
          <a:p>
            <a:r>
              <a:rPr lang="en-US" dirty="0" smtClean="0"/>
              <a:t>Summarize the theorems about secants, tangents, and the angles and arcs 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075239"/>
          </a:xfrm>
        </p:spPr>
        <p:txBody>
          <a:bodyPr/>
          <a:lstStyle/>
          <a:p>
            <a:r>
              <a:rPr lang="en-US" dirty="0" smtClean="0"/>
              <a:t>Look at the following tangent and secant in 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376201"/>
              </p:ext>
            </p:extLst>
          </p:nvPr>
        </p:nvGraphicFramePr>
        <p:xfrm>
          <a:off x="3124200" y="2557231"/>
          <a:ext cx="463550" cy="49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57231"/>
                        <a:ext cx="463550" cy="49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181600" y="3200400"/>
            <a:ext cx="3810000" cy="1200329"/>
            <a:chOff x="5181600" y="3200400"/>
            <a:chExt cx="38100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5181600" y="3200400"/>
              <a:ext cx="381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do you suppose the measure of       is?  How could we prove it?</a:t>
              </a:r>
              <a:endParaRPr lang="en-US" sz="2400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471216"/>
                </p:ext>
              </p:extLst>
            </p:nvPr>
          </p:nvGraphicFramePr>
          <p:xfrm>
            <a:off x="6858000" y="3570422"/>
            <a:ext cx="454025" cy="388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5" imgW="266400" imgH="228600" progId="Equation.DSMT4">
                    <p:embed/>
                  </p:oleObj>
                </mc:Choice>
                <mc:Fallback>
                  <p:oleObj name="Equation" r:id="rId5" imgW="2664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3570422"/>
                          <a:ext cx="454025" cy="388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8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3203118"/>
            <a:ext cx="4181865" cy="365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075239"/>
          </a:xfrm>
        </p:spPr>
        <p:txBody>
          <a:bodyPr/>
          <a:lstStyle/>
          <a:p>
            <a:r>
              <a:rPr lang="en-US" dirty="0" smtClean="0"/>
              <a:t>Look at the following tangent and secant in 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23118"/>
              </p:ext>
            </p:extLst>
          </p:nvPr>
        </p:nvGraphicFramePr>
        <p:xfrm>
          <a:off x="3124200" y="2557231"/>
          <a:ext cx="463550" cy="49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57231"/>
                        <a:ext cx="463550" cy="49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8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3203118"/>
            <a:ext cx="4181865" cy="365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439603"/>
                  </p:ext>
                </p:extLst>
              </p:nvPr>
            </p:nvGraphicFramePr>
            <p:xfrm>
              <a:off x="4343400" y="3203118"/>
              <a:ext cx="47244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23622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𝐸𝐹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 tan</a:t>
                          </a:r>
                          <a:r>
                            <a:rPr lang="en-US" baseline="0" dirty="0" smtClean="0"/>
                            <a:t> of     B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</a:t>
                          </a:r>
                          <a:r>
                            <a:rPr lang="en-US" baseline="0" dirty="0" smtClean="0"/>
                            <a:t> sec of    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4439603"/>
                  </p:ext>
                </p:extLst>
              </p:nvPr>
            </p:nvGraphicFramePr>
            <p:xfrm>
              <a:off x="4343400" y="3203118"/>
              <a:ext cx="47244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23622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84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58" t="-62069" r="-99742" b="-375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04174"/>
              </p:ext>
            </p:extLst>
          </p:nvPr>
        </p:nvGraphicFramePr>
        <p:xfrm>
          <a:off x="6096000" y="3657600"/>
          <a:ext cx="311150" cy="3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0" y="3657600"/>
                        <a:ext cx="311150" cy="3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374337"/>
              </p:ext>
            </p:extLst>
          </p:nvPr>
        </p:nvGraphicFramePr>
        <p:xfrm>
          <a:off x="6165850" y="3962400"/>
          <a:ext cx="3111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3962400"/>
                        <a:ext cx="3111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343400" y="4343400"/>
            <a:ext cx="2362200" cy="483466"/>
            <a:chOff x="4343400" y="4343400"/>
            <a:chExt cx="2362200" cy="4834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343400" y="4343400"/>
                  <a:ext cx="23622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𝐴𝐶𝐺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4343400"/>
                  <a:ext cx="2362200" cy="483466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326" b="-63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43767016"/>
                    </p:ext>
                  </p:extLst>
                </p:nvPr>
              </p:nvGraphicFramePr>
              <p:xfrm>
                <a:off x="6096000" y="4393714"/>
                <a:ext cx="386817" cy="33068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01" name="Equation" r:id="rId13" imgW="266400" imgH="228600" progId="Equation.DSMT4">
                        <p:embed/>
                      </p:oleObj>
                    </mc:Choice>
                    <mc:Fallback>
                      <p:oleObj name="Equation" r:id="rId13" imgW="266400" imgH="228600" progId="Equation.DSMT4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96000" y="4393714"/>
                              <a:ext cx="386817" cy="33068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43767016"/>
                    </p:ext>
                  </p:extLst>
                </p:nvPr>
              </p:nvGraphicFramePr>
              <p:xfrm>
                <a:off x="6096000" y="4393714"/>
                <a:ext cx="386817" cy="33068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069" name="Equation" r:id="rId15" imgW="266400" imgH="228600" progId="Equation.DSMT4">
                        <p:embed/>
                      </p:oleObj>
                    </mc:Choice>
                    <mc:Fallback>
                      <p:oleObj name="Equation" r:id="rId15" imgW="266400" imgH="228600" progId="Equation.DSMT4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96000" y="4393714"/>
                              <a:ext cx="386817" cy="33068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05600" y="4343400"/>
                <a:ext cx="2362200" cy="82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2) The measure of an inscribed angle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its intercepted arc.</a:t>
                </a:r>
                <a:endParaRPr lang="en-US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343400"/>
                <a:ext cx="2362200" cy="827406"/>
              </a:xfrm>
              <a:prstGeom prst="rect">
                <a:avLst/>
              </a:prstGeom>
              <a:blipFill rotWithShape="1">
                <a:blip r:embed="rId17"/>
                <a:stretch>
                  <a:fillRect l="-515" t="-741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43400" y="5257800"/>
                <a:ext cx="15240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257800"/>
                <a:ext cx="1524000" cy="369909"/>
              </a:xfrm>
              <a:prstGeom prst="rect">
                <a:avLst/>
              </a:prstGeom>
              <a:blipFill rotWithShape="1">
                <a:blip r:embed="rId18"/>
                <a:stretch>
                  <a:fillRect l="-3600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05600" y="5257800"/>
                <a:ext cx="2362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3) If a line is tan to a circle, then it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1400" dirty="0" smtClean="0"/>
                  <a:t> at the point of tangency.</a:t>
                </a:r>
                <a:endParaRPr lang="en-US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257800"/>
                <a:ext cx="2362200" cy="738664"/>
              </a:xfrm>
              <a:prstGeom prst="rect">
                <a:avLst/>
              </a:prstGeom>
              <a:blipFill rotWithShape="1">
                <a:blip r:embed="rId19"/>
                <a:stretch>
                  <a:fillRect l="-515" t="-826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9620" y="6172200"/>
                <a:ext cx="2127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𝐸𝐶𝐺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𝑟𝑡</m:t>
                    </m:r>
                    <m:r>
                      <a:rPr lang="en-US" b="0" i="1" smtClean="0">
                        <a:latin typeface="Cambria Math"/>
                      </a:rPr>
                      <m:t> 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620" y="6172200"/>
                <a:ext cx="2127380" cy="369332"/>
              </a:xfrm>
              <a:prstGeom prst="rect">
                <a:avLst/>
              </a:prstGeom>
              <a:blipFill rotWithShape="1">
                <a:blip r:embed="rId20"/>
                <a:stretch>
                  <a:fillRect l="-2579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63139" y="6148855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4) </a:t>
                </a:r>
                <a:r>
                  <a:rPr lang="en-US" sz="1400" dirty="0" err="1" smtClean="0"/>
                  <a:t>Def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⊥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39" y="6148855"/>
                <a:ext cx="2362200" cy="307777"/>
              </a:xfrm>
              <a:prstGeom prst="rect">
                <a:avLst/>
              </a:prstGeom>
              <a:blipFill rotWithShape="1">
                <a:blip r:embed="rId21"/>
                <a:stretch>
                  <a:fillRect l="-515"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0" y="6573407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5)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𝐸𝐶𝐺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𝐸𝐶𝐴</m:t>
                    </m:r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𝐴𝐶𝐺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573407"/>
                <a:ext cx="3429000" cy="338554"/>
              </a:xfrm>
              <a:prstGeom prst="rect">
                <a:avLst/>
              </a:prstGeom>
              <a:blipFill rotWithShape="1">
                <a:blip r:embed="rId22"/>
                <a:stretch>
                  <a:fillRect l="-888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63139" y="6609032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5)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∠+</m:t>
                    </m:r>
                  </m:oMath>
                </a14:m>
                <a:r>
                  <a:rPr lang="en-US" sz="1400" dirty="0" smtClean="0"/>
                  <a:t> Post.</a:t>
                </a:r>
                <a:endParaRPr lang="en-US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139" y="6609032"/>
                <a:ext cx="2362200" cy="307777"/>
              </a:xfrm>
              <a:prstGeom prst="rect">
                <a:avLst/>
              </a:prstGeom>
              <a:blipFill rotWithShape="1">
                <a:blip r:embed="rId23"/>
                <a:stretch>
                  <a:fillRect l="-515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8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z="2800" dirty="0" smtClean="0"/>
              <a:t>§9-6 Secants, Tangents, &amp; Angle Measures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075239"/>
          </a:xfrm>
        </p:spPr>
        <p:txBody>
          <a:bodyPr/>
          <a:lstStyle/>
          <a:p>
            <a:r>
              <a:rPr lang="en-US" dirty="0" smtClean="0"/>
              <a:t>Look at the following tangent and secant in 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932613"/>
              </p:ext>
            </p:extLst>
          </p:nvPr>
        </p:nvGraphicFramePr>
        <p:xfrm>
          <a:off x="3124200" y="2557231"/>
          <a:ext cx="463550" cy="49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57231"/>
                        <a:ext cx="463550" cy="49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8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3203118"/>
            <a:ext cx="4181865" cy="365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27088"/>
              </p:ext>
            </p:extLst>
          </p:nvPr>
        </p:nvGraphicFramePr>
        <p:xfrm>
          <a:off x="3810000" y="2819400"/>
          <a:ext cx="5257800" cy="409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</a:tblGrid>
              <a:tr h="409235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9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29400" y="365759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6) Arc + Post.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629400" y="41148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7) Def. semicircle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10000" y="4484132"/>
                <a:ext cx="2127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𝐸𝐶𝐺</m:t>
                    </m:r>
                    <m:r>
                      <a:rPr lang="en-US" b="0" i="1" smtClean="0">
                        <a:latin typeface="Cambria Math"/>
                      </a:rPr>
                      <m:t>=90°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84132"/>
                <a:ext cx="212738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292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06073" y="4536205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8) </a:t>
                </a:r>
                <a:r>
                  <a:rPr lang="en-US" sz="1400" dirty="0" err="1" smtClean="0"/>
                  <a:t>Def</a:t>
                </a:r>
                <a:r>
                  <a:rPr lang="en-US" sz="1400" dirty="0" smtClean="0"/>
                  <a:t> Rt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∠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073" y="4536205"/>
                <a:ext cx="2362200" cy="307777"/>
              </a:xfrm>
              <a:prstGeom prst="rect">
                <a:avLst/>
              </a:prstGeom>
              <a:blipFill rotWithShape="1">
                <a:blip r:embed="rId8"/>
                <a:stretch>
                  <a:fillRect l="-775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629400" y="49530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9) Substitution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136920"/>
                  </p:ext>
                </p:extLst>
              </p:nvPr>
            </p:nvGraphicFramePr>
            <p:xfrm>
              <a:off x="3810000" y="-152400"/>
              <a:ext cx="52578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𝐴𝐵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 tan</a:t>
                          </a:r>
                          <a:r>
                            <a:rPr lang="en-US" baseline="0" dirty="0" smtClean="0"/>
                            <a:t> of     B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𝐸𝐹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</a:t>
                          </a:r>
                          <a:r>
                            <a:rPr lang="en-US" baseline="0" dirty="0" smtClean="0"/>
                            <a:t> sec of    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136920"/>
                  </p:ext>
                </p:extLst>
              </p:nvPr>
            </p:nvGraphicFramePr>
            <p:xfrm>
              <a:off x="3810000" y="-152400"/>
              <a:ext cx="52578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84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9"/>
                          <a:stretch>
                            <a:fillRect t="-62069" r="-99769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281525"/>
              </p:ext>
            </p:extLst>
          </p:nvPr>
        </p:nvGraphicFramePr>
        <p:xfrm>
          <a:off x="6096000" y="302082"/>
          <a:ext cx="311150" cy="3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96000" y="302082"/>
                        <a:ext cx="311150" cy="3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99272"/>
              </p:ext>
            </p:extLst>
          </p:nvPr>
        </p:nvGraphicFramePr>
        <p:xfrm>
          <a:off x="6165850" y="606882"/>
          <a:ext cx="3111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606882"/>
                        <a:ext cx="3111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810000" y="987882"/>
            <a:ext cx="2362200" cy="483466"/>
            <a:chOff x="4343400" y="4343400"/>
            <a:chExt cx="2362200" cy="4834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343400" y="4343400"/>
                  <a:ext cx="23622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𝐴𝐶𝐺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4343400"/>
                  <a:ext cx="2362200" cy="483466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2062" b="-75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1" name="Object 3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5469538"/>
                    </p:ext>
                  </p:extLst>
                </p:nvPr>
              </p:nvGraphicFramePr>
              <p:xfrm>
                <a:off x="6096000" y="4393714"/>
                <a:ext cx="386817" cy="33068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47" name="Equation" r:id="rId15" imgW="266400" imgH="228600" progId="Equation.DSMT4">
                        <p:embed/>
                      </p:oleObj>
                    </mc:Choice>
                    <mc:Fallback>
                      <p:oleObj name="Equation" r:id="rId15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96000" y="4393714"/>
                              <a:ext cx="386817" cy="33068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1" name="Object 3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5469538"/>
                    </p:ext>
                  </p:extLst>
                </p:nvPr>
              </p:nvGraphicFramePr>
              <p:xfrm>
                <a:off x="6096000" y="4393714"/>
                <a:ext cx="386817" cy="33068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35" name="Equation" r:id="rId17" imgW="266400" imgH="228600" progId="Equation.DSMT4">
                        <p:embed/>
                      </p:oleObj>
                    </mc:Choice>
                    <mc:Fallback>
                      <p:oleObj name="Equation" r:id="rId17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96000" y="4393714"/>
                              <a:ext cx="386817" cy="33068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987882"/>
                <a:ext cx="2362200" cy="82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2) The measure of an inscribed angle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/>
                  <a:t> its intercepted arc.</a:t>
                </a:r>
                <a:endParaRPr lang="en-US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987882"/>
                <a:ext cx="2362200" cy="827406"/>
              </a:xfrm>
              <a:prstGeom prst="rect">
                <a:avLst/>
              </a:prstGeom>
              <a:blipFill rotWithShape="1">
                <a:blip r:embed="rId19"/>
                <a:stretch>
                  <a:fillRect l="-775" t="-735" b="-6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00" y="1902282"/>
                <a:ext cx="15240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902282"/>
                <a:ext cx="1524000" cy="369909"/>
              </a:xfrm>
              <a:prstGeom prst="rect">
                <a:avLst/>
              </a:prstGeom>
              <a:blipFill rotWithShape="1">
                <a:blip r:embed="rId20"/>
                <a:stretch>
                  <a:fillRect l="-3200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29400" y="1902282"/>
                <a:ext cx="2362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3) If a line is tan to a circle, then it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1400" dirty="0" smtClean="0"/>
                  <a:t> at the point of tangency.</a:t>
                </a:r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902282"/>
                <a:ext cx="2362200" cy="738664"/>
              </a:xfrm>
              <a:prstGeom prst="rect">
                <a:avLst/>
              </a:prstGeom>
              <a:blipFill rotWithShape="1">
                <a:blip r:embed="rId21"/>
                <a:stretch>
                  <a:fillRect l="-775" t="-826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2816682"/>
                <a:ext cx="2127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𝐸𝐶𝐺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𝑟𝑡</m:t>
                    </m:r>
                    <m:r>
                      <a:rPr lang="en-US" b="0" i="1" smtClean="0">
                        <a:latin typeface="Cambria Math"/>
                      </a:rPr>
                      <m:t> 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16682"/>
                <a:ext cx="2127380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229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29400" y="2793337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4) </a:t>
                </a:r>
                <a:r>
                  <a:rPr lang="en-US" sz="1400" dirty="0" err="1" smtClean="0"/>
                  <a:t>Def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⊥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793337"/>
                <a:ext cx="2362200" cy="307777"/>
              </a:xfrm>
              <a:prstGeom prst="rect">
                <a:avLst/>
              </a:prstGeom>
              <a:blipFill rotWithShape="1">
                <a:blip r:embed="rId23"/>
                <a:stretch>
                  <a:fillRect l="-775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0" y="3217889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5)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𝐸𝐶𝐺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𝐸𝐶𝐴</m:t>
                    </m:r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𝐴𝐶𝐺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17889"/>
                <a:ext cx="3429000" cy="338554"/>
              </a:xfrm>
              <a:prstGeom prst="rect">
                <a:avLst/>
              </a:prstGeom>
              <a:blipFill rotWithShape="1">
                <a:blip r:embed="rId24"/>
                <a:stretch>
                  <a:fillRect l="-888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858000" y="3253514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5)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∠+</m:t>
                    </m:r>
                  </m:oMath>
                </a14:m>
                <a:r>
                  <a:rPr lang="en-US" sz="1400" dirty="0" smtClean="0"/>
                  <a:t> Post.</a:t>
                </a:r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253514"/>
                <a:ext cx="2362200" cy="307777"/>
              </a:xfrm>
              <a:prstGeom prst="rect">
                <a:avLst/>
              </a:prstGeom>
              <a:blipFill rotWithShape="1">
                <a:blip r:embed="rId25"/>
                <a:stretch>
                  <a:fillRect l="-515"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3810000" y="3561291"/>
            <a:ext cx="2895600" cy="629703"/>
            <a:chOff x="3810000" y="3561291"/>
            <a:chExt cx="2895600" cy="629703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3566728"/>
              <a:ext cx="2895600" cy="624266"/>
              <a:chOff x="4343400" y="4280483"/>
              <a:chExt cx="2362200" cy="43224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343400" y="4343400"/>
                    <a:ext cx="2362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6)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oMath>
                    </a14:m>
                    <a:r>
                      <a:rPr lang="en-US" dirty="0" smtClean="0"/>
                      <a:t>      </a:t>
                    </a:r>
                    <a14:m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 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     =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oMath>
                    </a14:m>
                    <a:r>
                      <a:rPr lang="en-US" dirty="0" smtClean="0"/>
                      <a:t> 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3400" y="4343400"/>
                    <a:ext cx="2362200" cy="369332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 l="-1684" t="-57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2" name="Object 1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998122245"/>
                      </p:ext>
                    </p:extLst>
                  </p:nvPr>
                </p:nvGraphicFramePr>
                <p:xfrm>
                  <a:off x="4792497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248" name="Equation" r:id="rId27" imgW="266400" imgH="228600" progId="Equation.DSMT4">
                          <p:embed/>
                        </p:oleObj>
                      </mc:Choice>
                      <mc:Fallback>
                        <p:oleObj name="Equation" r:id="rId27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792497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2" name="Object 1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998122245"/>
                      </p:ext>
                    </p:extLst>
                  </p:nvPr>
                </p:nvGraphicFramePr>
                <p:xfrm>
                  <a:off x="4792497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36" name="Equation" r:id="rId29" imgW="266400" imgH="228600" progId="Equation.DSMT4">
                          <p:embed/>
                        </p:oleObj>
                      </mc:Choice>
                      <mc:Fallback>
                        <p:oleObj name="Equation" r:id="rId29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792497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9" name="Object 3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44871424"/>
                    </p:ext>
                  </p:extLst>
                </p:nvPr>
              </p:nvGraphicFramePr>
              <p:xfrm>
                <a:off x="5120317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49" name="Equation" r:id="rId31" imgW="266400" imgH="228600" progId="Equation.DSMT4">
                        <p:embed/>
                      </p:oleObj>
                    </mc:Choice>
                    <mc:Fallback>
                      <p:oleObj name="Equation" r:id="rId31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20317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9" name="Object 3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44871424"/>
                    </p:ext>
                  </p:extLst>
                </p:nvPr>
              </p:nvGraphicFramePr>
              <p:xfrm>
                <a:off x="5120317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37" name="Equation" r:id="rId33" imgW="266400" imgH="228600" progId="Equation.DSMT4">
                        <p:embed/>
                      </p:oleObj>
                    </mc:Choice>
                    <mc:Fallback>
                      <p:oleObj name="Equation" r:id="rId33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20317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79336496"/>
                    </p:ext>
                  </p:extLst>
                </p:nvPr>
              </p:nvGraphicFramePr>
              <p:xfrm>
                <a:off x="5937250" y="3581400"/>
                <a:ext cx="539750" cy="4079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0" name="Equation" r:id="rId35" imgW="355320" imgH="228600" progId="Equation.DSMT4">
                        <p:embed/>
                      </p:oleObj>
                    </mc:Choice>
                    <mc:Fallback>
                      <p:oleObj name="Equation" r:id="rId35" imgW="355320" imgH="228600" progId="Equation.DSMT4">
                        <p:embed/>
                        <p:pic>
                          <p:nvPicPr>
                            <p:cNvPr id="0" name="Object 3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37250" y="3581400"/>
                              <a:ext cx="539750" cy="4079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79336496"/>
                    </p:ext>
                  </p:extLst>
                </p:nvPr>
              </p:nvGraphicFramePr>
              <p:xfrm>
                <a:off x="5937250" y="3581400"/>
                <a:ext cx="539750" cy="4079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38" name="Equation" r:id="rId37" imgW="355320" imgH="228600" progId="Equation.DSMT4">
                        <p:embed/>
                      </p:oleObj>
                    </mc:Choice>
                    <mc:Fallback>
                      <p:oleObj name="Equation" r:id="rId37" imgW="355320" imgH="228600" progId="Equation.DSMT4">
                        <p:embed/>
                        <p:pic>
                          <p:nvPicPr>
                            <p:cNvPr id="0" name="Object 3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37250" y="3581400"/>
                              <a:ext cx="539750" cy="4079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3810000" y="4076145"/>
            <a:ext cx="2026298" cy="407987"/>
            <a:chOff x="4374502" y="4076145"/>
            <a:chExt cx="2026298" cy="4079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374502" y="4114800"/>
                  <a:ext cx="20262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7)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         =180°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4502" y="4114800"/>
                  <a:ext cx="2026298" cy="369332"/>
                </a:xfrm>
                <a:prstGeom prst="rect">
                  <a:avLst/>
                </a:prstGeom>
                <a:blipFill rotWithShape="1">
                  <a:blip r:embed="rId39"/>
                  <a:stretch>
                    <a:fillRect l="-2410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0" name="Object 3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43180615"/>
                    </p:ext>
                  </p:extLst>
                </p:nvPr>
              </p:nvGraphicFramePr>
              <p:xfrm>
                <a:off x="4946650" y="4076145"/>
                <a:ext cx="539750" cy="4079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1" name="Equation" r:id="rId40" imgW="355320" imgH="228600" progId="Equation.DSMT4">
                        <p:embed/>
                      </p:oleObj>
                    </mc:Choice>
                    <mc:Fallback>
                      <p:oleObj name="Equation" r:id="rId40" imgW="3553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46650" y="4076145"/>
                              <a:ext cx="539750" cy="4079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0" name="Object 3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43180615"/>
                    </p:ext>
                  </p:extLst>
                </p:nvPr>
              </p:nvGraphicFramePr>
              <p:xfrm>
                <a:off x="4946650" y="4076145"/>
                <a:ext cx="539750" cy="4079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39" name="Equation" r:id="rId41" imgW="355320" imgH="228600" progId="Equation.DSMT4">
                        <p:embed/>
                      </p:oleObj>
                    </mc:Choice>
                    <mc:Fallback>
                      <p:oleObj name="Equation" r:id="rId41" imgW="3553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46650" y="4076145"/>
                              <a:ext cx="539750" cy="4079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0" y="4953000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9)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90=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𝐸𝐶𝐴</m:t>
                    </m:r>
                    <m:r>
                      <a:rPr lang="en-US" sz="1600" b="0" i="1" smtClean="0"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latin typeface="Cambria Math"/>
                      </a:rPr>
                      <m:t>𝑚</m:t>
                    </m:r>
                    <m:r>
                      <a:rPr lang="en-US" sz="1600" b="0" i="1" smtClean="0">
                        <a:latin typeface="Cambria Math"/>
                      </a:rPr>
                      <m:t>∠</m:t>
                    </m:r>
                    <m:r>
                      <a:rPr lang="en-US" sz="1600" b="0" i="1" smtClean="0">
                        <a:latin typeface="Cambria Math"/>
                      </a:rPr>
                      <m:t>𝐴𝐶𝐺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3429000" cy="338554"/>
              </a:xfrm>
              <a:prstGeom prst="rect">
                <a:avLst/>
              </a:prstGeom>
              <a:blipFill rotWithShape="1">
                <a:blip r:embed="rId42"/>
                <a:stretch>
                  <a:fillRect l="-888" t="-5455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3810000" y="5260777"/>
            <a:ext cx="2895600" cy="465638"/>
            <a:chOff x="3810000" y="3561291"/>
            <a:chExt cx="2895600" cy="465638"/>
          </a:xfrm>
        </p:grpSpPr>
        <p:grpSp>
          <p:nvGrpSpPr>
            <p:cNvPr id="47" name="Group 46"/>
            <p:cNvGrpSpPr/>
            <p:nvPr/>
          </p:nvGrpSpPr>
          <p:grpSpPr>
            <a:xfrm>
              <a:off x="3810000" y="3566730"/>
              <a:ext cx="2895600" cy="460199"/>
              <a:chOff x="4343400" y="4280483"/>
              <a:chExt cx="2362200" cy="31864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4343400" y="4343400"/>
                    <a:ext cx="2362200" cy="2557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oMath>
                    </a14:m>
                    <a:r>
                      <a:rPr lang="en-US" dirty="0" smtClean="0"/>
                      <a:t>      </a:t>
                    </a:r>
                    <a14:m>
                      <m:oMath xmlns:m="http://schemas.openxmlformats.org/officeDocument/2006/math">
                        <m:r>
                          <a:rPr lang="en-US" i="1" dirty="0" smtClean="0">
                            <a:latin typeface="Cambria Math"/>
                          </a:rPr>
                          <m:t> 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     =180°</m:t>
                        </m:r>
                      </m:oMath>
                    </a14:m>
                    <a:r>
                      <a:rPr lang="en-US" dirty="0" smtClean="0"/>
                      <a:t> 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3400" y="4343400"/>
                    <a:ext cx="2362200" cy="255730"/>
                  </a:xfrm>
                  <a:prstGeom prst="rect">
                    <a:avLst/>
                  </a:prstGeom>
                  <a:blipFill rotWithShape="1"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51" name="Object 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92763069"/>
                      </p:ext>
                    </p:extLst>
                  </p:nvPr>
                </p:nvGraphicFramePr>
                <p:xfrm>
                  <a:off x="4592053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252" name="Equation" r:id="rId44" imgW="266400" imgH="228600" progId="Equation.DSMT4">
                          <p:embed/>
                        </p:oleObj>
                      </mc:Choice>
                      <mc:Fallback>
                        <p:oleObj name="Equation" r:id="rId44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92053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51" name="Object 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92763069"/>
                      </p:ext>
                    </p:extLst>
                  </p:nvPr>
                </p:nvGraphicFramePr>
                <p:xfrm>
                  <a:off x="4592053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40" name="Equation" r:id="rId45" imgW="266400" imgH="228600" progId="Equation.DSMT4">
                          <p:embed/>
                        </p:oleObj>
                      </mc:Choice>
                      <mc:Fallback>
                        <p:oleObj name="Equation" r:id="rId45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92053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8" name="Object 4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4103072"/>
                    </p:ext>
                  </p:extLst>
                </p:nvPr>
              </p:nvGraphicFramePr>
              <p:xfrm>
                <a:off x="4874612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3" name="Equation" r:id="rId46" imgW="266400" imgH="228600" progId="Equation.DSMT4">
                        <p:embed/>
                      </p:oleObj>
                    </mc:Choice>
                    <mc:Fallback>
                      <p:oleObj name="Equation" r:id="rId46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74612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8" name="Object 4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4103072"/>
                    </p:ext>
                  </p:extLst>
                </p:nvPr>
              </p:nvGraphicFramePr>
              <p:xfrm>
                <a:off x="4874612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1" name="Equation" r:id="rId47" imgW="266400" imgH="228600" progId="Equation.DSMT4">
                        <p:embed/>
                      </p:oleObj>
                    </mc:Choice>
                    <mc:Fallback>
                      <p:oleObj name="Equation" r:id="rId47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74612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53" name="Group 52"/>
          <p:cNvGrpSpPr/>
          <p:nvPr/>
        </p:nvGrpSpPr>
        <p:grpSpPr>
          <a:xfrm>
            <a:off x="3831772" y="5645996"/>
            <a:ext cx="2895600" cy="465638"/>
            <a:chOff x="3810000" y="3561291"/>
            <a:chExt cx="2895600" cy="465638"/>
          </a:xfrm>
        </p:grpSpPr>
        <p:grpSp>
          <p:nvGrpSpPr>
            <p:cNvPr id="54" name="Group 53"/>
            <p:cNvGrpSpPr/>
            <p:nvPr/>
          </p:nvGrpSpPr>
          <p:grpSpPr>
            <a:xfrm>
              <a:off x="3810000" y="3566730"/>
              <a:ext cx="2895600" cy="460199"/>
              <a:chOff x="4343400" y="4280483"/>
              <a:chExt cx="2362200" cy="31864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4343400" y="4343400"/>
                    <a:ext cx="2362200" cy="2557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0" dirty="0" smtClean="0"/>
                      <a:t>10)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oMath>
                    </a14:m>
                    <a:r>
                      <a:rPr lang="en-US" dirty="0" smtClean="0"/>
                      <a:t>      </a:t>
                    </a:r>
                    <a14:m>
                      <m:oMath xmlns:m="http://schemas.openxmlformats.org/officeDocument/2006/math">
                        <m:r>
                          <a:rPr lang="en-US" b="0" i="0" dirty="0" smtClean="0">
                            <a:latin typeface="Cambria Math"/>
                          </a:rPr>
                          <m:t> 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=180°−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3400" y="4343400"/>
                    <a:ext cx="2362200" cy="255730"/>
                  </a:xfrm>
                  <a:prstGeom prst="rect">
                    <a:avLst/>
                  </a:prstGeom>
                  <a:blipFill rotWithShape="1">
                    <a:blip r:embed="rId48"/>
                    <a:stretch>
                      <a:fillRect l="-1895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57" name="Object 5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58036883"/>
                      </p:ext>
                    </p:extLst>
                  </p:nvPr>
                </p:nvGraphicFramePr>
                <p:xfrm>
                  <a:off x="4930144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254" name="Equation" r:id="rId49" imgW="266400" imgH="228600" progId="Equation.DSMT4">
                          <p:embed/>
                        </p:oleObj>
                      </mc:Choice>
                      <mc:Fallback>
                        <p:oleObj name="Equation" r:id="rId49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30144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57" name="Object 5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58036883"/>
                      </p:ext>
                    </p:extLst>
                  </p:nvPr>
                </p:nvGraphicFramePr>
                <p:xfrm>
                  <a:off x="4930144" y="4280483"/>
                  <a:ext cx="329728" cy="28188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42" name="Equation" r:id="rId50" imgW="266400" imgH="228600" progId="Equation.DSMT4">
                          <p:embed/>
                        </p:oleObj>
                      </mc:Choice>
                      <mc:Fallback>
                        <p:oleObj name="Equation" r:id="rId50" imgW="266400" imgH="2286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30144" y="4280483"/>
                                <a:ext cx="329728" cy="28188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5" name="Object 5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90380146"/>
                    </p:ext>
                  </p:extLst>
                </p:nvPr>
              </p:nvGraphicFramePr>
              <p:xfrm>
                <a:off x="6074228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5" name="Equation" r:id="rId51" imgW="266400" imgH="228600" progId="Equation.DSMT4">
                        <p:embed/>
                      </p:oleObj>
                    </mc:Choice>
                    <mc:Fallback>
                      <p:oleObj name="Equation" r:id="rId51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74228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5" name="Object 5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90380146"/>
                    </p:ext>
                  </p:extLst>
                </p:nvPr>
              </p:nvGraphicFramePr>
              <p:xfrm>
                <a:off x="6074228" y="3561291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3" name="Equation" r:id="rId52" imgW="266400" imgH="228600" progId="Equation.DSMT4">
                        <p:embed/>
                      </p:oleObj>
                    </mc:Choice>
                    <mc:Fallback>
                      <p:oleObj name="Equation" r:id="rId52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74228" y="3561291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58" name="TextBox 57"/>
          <p:cNvSpPr txBox="1"/>
          <p:nvPr/>
        </p:nvSpPr>
        <p:spPr>
          <a:xfrm>
            <a:off x="6553200" y="5718396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10) Subtraction prop. of =</a:t>
            </a:r>
            <a:endParaRPr lang="en-US" sz="1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3831772" y="6096000"/>
            <a:ext cx="2895600" cy="514978"/>
            <a:chOff x="3810000" y="3626076"/>
            <a:chExt cx="2895600" cy="5149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810000" y="3657588"/>
                  <a:ext cx="28956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/>
                    <a:t>11)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𝐴𝐶𝐺</m:t>
                      </m:r>
                      <m:r>
                        <a:rPr lang="en-US" b="0" i="1" dirty="0" smtClean="0">
                          <a:latin typeface="Cambria Math"/>
                        </a:rPr>
                        <m:t>=90°−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3657588"/>
                  <a:ext cx="2895600" cy="483466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 l="-1895" b="-75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1" name="Object 6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99381788"/>
                    </p:ext>
                  </p:extLst>
                </p:nvPr>
              </p:nvGraphicFramePr>
              <p:xfrm>
                <a:off x="6279645" y="3626076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6" name="Equation" r:id="rId54" imgW="266400" imgH="228600" progId="Equation.DSMT4">
                        <p:embed/>
                      </p:oleObj>
                    </mc:Choice>
                    <mc:Fallback>
                      <p:oleObj name="Equation" r:id="rId54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79645" y="3626076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1" name="Object 6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99381788"/>
                    </p:ext>
                  </p:extLst>
                </p:nvPr>
              </p:nvGraphicFramePr>
              <p:xfrm>
                <a:off x="6279645" y="3626076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4" name="Equation" r:id="rId55" imgW="266400" imgH="228600" progId="Equation.DSMT4">
                        <p:embed/>
                      </p:oleObj>
                    </mc:Choice>
                    <mc:Fallback>
                      <p:oleObj name="Equation" r:id="rId55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79645" y="3626076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64" name="TextBox 63"/>
          <p:cNvSpPr txBox="1"/>
          <p:nvPr/>
        </p:nvSpPr>
        <p:spPr>
          <a:xfrm>
            <a:off x="6629400" y="6138398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11) Substitution</a:t>
            </a:r>
            <a:endParaRPr lang="en-US" sz="1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3048000" y="6477000"/>
            <a:ext cx="3452183" cy="519290"/>
            <a:chOff x="3810000" y="3621764"/>
            <a:chExt cx="3452183" cy="5192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/>
                    <a:t>12)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90°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latin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</a:rPr>
                        <m:t>𝐸𝐶𝐴</m:t>
                      </m:r>
                      <m:r>
                        <a:rPr lang="en-US" b="0" i="1" dirty="0" smtClean="0">
                          <a:latin typeface="Cambria Math"/>
                        </a:rPr>
                        <m:t>+90°−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blipFill rotWithShape="1">
                  <a:blip r:embed="rId56"/>
                  <a:stretch>
                    <a:fillRect l="-1421"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8" name="Object 6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5925815"/>
                    </p:ext>
                  </p:extLst>
                </p:nvPr>
              </p:nvGraphicFramePr>
              <p:xfrm>
                <a:off x="6858000" y="3621764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7" name="Equation" r:id="rId57" imgW="266400" imgH="228600" progId="Equation.DSMT4">
                        <p:embed/>
                      </p:oleObj>
                    </mc:Choice>
                    <mc:Fallback>
                      <p:oleObj name="Equation" r:id="rId57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858000" y="3621764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8" name="Object 6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5925815"/>
                    </p:ext>
                  </p:extLst>
                </p:nvPr>
              </p:nvGraphicFramePr>
              <p:xfrm>
                <a:off x="6858000" y="3621764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5" name="Equation" r:id="rId58" imgW="266400" imgH="228600" progId="Equation.DSMT4">
                        <p:embed/>
                      </p:oleObj>
                    </mc:Choice>
                    <mc:Fallback>
                      <p:oleObj name="Equation" r:id="rId58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858000" y="3621764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69" name="TextBox 68"/>
          <p:cNvSpPr txBox="1"/>
          <p:nvPr/>
        </p:nvSpPr>
        <p:spPr>
          <a:xfrm>
            <a:off x="6606073" y="6609871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12) Substitution</a:t>
            </a:r>
            <a:endParaRPr lang="en-US" sz="14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50298"/>
              </p:ext>
            </p:extLst>
          </p:nvPr>
        </p:nvGraphicFramePr>
        <p:xfrm>
          <a:off x="40433" y="95551"/>
          <a:ext cx="3693367" cy="169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767"/>
                <a:gridCol w="990600"/>
              </a:tblGrid>
              <a:tr h="391064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Reason</a:t>
                      </a:r>
                      <a:endParaRPr lang="en-US" sz="1400" dirty="0"/>
                    </a:p>
                  </a:txBody>
                  <a:tcPr/>
                </a:tc>
              </a:tr>
              <a:tr h="391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en-US" dirty="0"/>
                    </a:p>
                  </a:txBody>
                  <a:tcPr/>
                </a:tc>
              </a:tr>
              <a:tr h="8737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3888" y="504416"/>
            <a:ext cx="2739312" cy="483466"/>
            <a:chOff x="3810000" y="3657588"/>
            <a:chExt cx="3429000" cy="4834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/>
                    <a:t>13)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latin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</a:rPr>
                        <m:t>𝐸𝐶𝐴</m:t>
                      </m:r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blipFill rotWithShape="1">
                  <a:blip r:embed="rId59"/>
                  <a:stretch>
                    <a:fillRect l="-2004" b="-75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3" name="Object 7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34986344"/>
                    </p:ext>
                  </p:extLst>
                </p:nvPr>
              </p:nvGraphicFramePr>
              <p:xfrm>
                <a:off x="6666689" y="3657588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8" name="Equation" r:id="rId60" imgW="266400" imgH="228600" progId="Equation.DSMT4">
                        <p:embed/>
                      </p:oleObj>
                    </mc:Choice>
                    <mc:Fallback>
                      <p:oleObj name="Equation" r:id="rId60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666689" y="3657588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3" name="Object 7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34986344"/>
                    </p:ext>
                  </p:extLst>
                </p:nvPr>
              </p:nvGraphicFramePr>
              <p:xfrm>
                <a:off x="6666689" y="3657588"/>
                <a:ext cx="404183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6" name="Equation" r:id="rId61" imgW="266400" imgH="228600" progId="Equation.DSMT4">
                        <p:embed/>
                      </p:oleObj>
                    </mc:Choice>
                    <mc:Fallback>
                      <p:oleObj name="Equation" r:id="rId61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666689" y="3657588"/>
                              <a:ext cx="404183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74" name="TextBox 73"/>
          <p:cNvSpPr txBox="1"/>
          <p:nvPr/>
        </p:nvSpPr>
        <p:spPr>
          <a:xfrm>
            <a:off x="2667000" y="467380"/>
            <a:ext cx="112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13) - prop. </a:t>
            </a:r>
            <a:br>
              <a:rPr lang="en-US" sz="1400" dirty="0" smtClean="0"/>
            </a:br>
            <a:r>
              <a:rPr lang="en-US" sz="1400" dirty="0" smtClean="0"/>
              <a:t>        of =</a:t>
            </a:r>
            <a:endParaRPr lang="en-US" sz="1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3888" y="1143000"/>
            <a:ext cx="2739312" cy="525375"/>
            <a:chOff x="3810000" y="3615679"/>
            <a:chExt cx="3429000" cy="5253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/>
                    <a:t>14)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       =</m:t>
                      </m:r>
                      <m:r>
                        <a:rPr lang="en-US" b="0" i="1" dirty="0" smtClean="0"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latin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</a:rPr>
                        <m:t>𝐸𝐶𝐴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3657588"/>
                  <a:ext cx="3429000" cy="483466"/>
                </a:xfrm>
                <a:prstGeom prst="rect">
                  <a:avLst/>
                </a:prstGeom>
                <a:blipFill rotWithShape="1">
                  <a:blip r:embed="rId62"/>
                  <a:stretch>
                    <a:fillRect l="-2004"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7" name="Object 7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74695165"/>
                    </p:ext>
                  </p:extLst>
                </p:nvPr>
              </p:nvGraphicFramePr>
              <p:xfrm>
                <a:off x="4854370" y="3615679"/>
                <a:ext cx="476926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259" name="Equation" r:id="rId63" imgW="266400" imgH="228600" progId="Equation.DSMT4">
                        <p:embed/>
                      </p:oleObj>
                    </mc:Choice>
                    <mc:Fallback>
                      <p:oleObj name="Equation" r:id="rId63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54370" y="3615679"/>
                              <a:ext cx="476926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7" name="Object 7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74695165"/>
                    </p:ext>
                  </p:extLst>
                </p:nvPr>
              </p:nvGraphicFramePr>
              <p:xfrm>
                <a:off x="4854370" y="3615679"/>
                <a:ext cx="476926" cy="4071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47" name="Equation" r:id="rId64" imgW="266400" imgH="228600" progId="Equation.DSMT4">
                        <p:embed/>
                      </p:oleObj>
                    </mc:Choice>
                    <mc:Fallback>
                      <p:oleObj name="Equation" r:id="rId64" imgW="26640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54370" y="3615679"/>
                              <a:ext cx="476926" cy="4071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78" name="TextBox 77"/>
          <p:cNvSpPr txBox="1"/>
          <p:nvPr/>
        </p:nvSpPr>
        <p:spPr>
          <a:xfrm>
            <a:off x="2663890" y="1165032"/>
            <a:ext cx="112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14) + prop. </a:t>
            </a:r>
            <a:br>
              <a:rPr lang="en-US" sz="1400" dirty="0" smtClean="0"/>
            </a:br>
            <a:r>
              <a:rPr lang="en-US" sz="1400" dirty="0" smtClean="0"/>
              <a:t>        of =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143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5" grpId="0"/>
      <p:bldP spid="27" grpId="0"/>
      <p:bldP spid="26" grpId="0"/>
      <p:bldP spid="58" grpId="0"/>
      <p:bldP spid="64" grpId="0"/>
      <p:bldP spid="69" grpId="0"/>
      <p:bldP spid="74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81200"/>
            <a:ext cx="4495800" cy="4114800"/>
          </a:xfrm>
        </p:spPr>
        <p:txBody>
          <a:bodyPr/>
          <a:lstStyle/>
          <a:p>
            <a:r>
              <a:rPr lang="en-US" sz="2800" dirty="0" smtClean="0"/>
              <a:t>So that’s a theorem!</a:t>
            </a:r>
          </a:p>
          <a:p>
            <a:pPr lvl="1"/>
            <a:r>
              <a:rPr lang="en-US" sz="2400" dirty="0" smtClean="0"/>
              <a:t>If a secant and a tangent intersect at the point of tangency, then the measure of each angle formed is one-half the measure of its intercepted arc.</a:t>
            </a:r>
          </a:p>
          <a:p>
            <a:pPr lvl="1"/>
            <a:r>
              <a:rPr lang="en-US" sz="2400" dirty="0" smtClean="0"/>
              <a:t>Draw a picture of what you think that means!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936" y="1905000"/>
            <a:ext cx="4438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936" y="1905000"/>
            <a:ext cx="4438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936" y="1915886"/>
            <a:ext cx="4438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876800" y="5638800"/>
            <a:ext cx="3886200" cy="610936"/>
            <a:chOff x="4876800" y="5638800"/>
            <a:chExt cx="3886200" cy="6109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876800" y="5638800"/>
                  <a:ext cx="3886200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∠</m:t>
                        </m:r>
                        <m:r>
                          <a:rPr lang="en-US" b="0" i="1" smtClean="0">
                            <a:latin typeface="Cambria Math"/>
                          </a:rPr>
                          <m:t>𝐵𝐶𝐹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5638800"/>
                  <a:ext cx="3886200" cy="61093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3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50000486"/>
                    </p:ext>
                  </p:extLst>
                </p:nvPr>
              </p:nvGraphicFramePr>
              <p:xfrm>
                <a:off x="7315200" y="5770437"/>
                <a:ext cx="312737" cy="34766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22" name="Equation" r:id="rId7" imgW="215640" imgH="241200" progId="Equation.DSMT4">
                        <p:embed/>
                      </p:oleObj>
                    </mc:Choice>
                    <mc:Fallback>
                      <p:oleObj name="Equation" r:id="rId7" imgW="215640" imgH="241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15200" y="5770437"/>
                              <a:ext cx="312737" cy="3476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3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50000486"/>
                    </p:ext>
                  </p:extLst>
                </p:nvPr>
              </p:nvGraphicFramePr>
              <p:xfrm>
                <a:off x="7315200" y="5770437"/>
                <a:ext cx="312737" cy="34766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6" name="Equation" r:id="rId9" imgW="215640" imgH="241200" progId="Equation.DSMT4">
                        <p:embed/>
                      </p:oleObj>
                    </mc:Choice>
                    <mc:Fallback>
                      <p:oleObj name="Equation" r:id="rId9" imgW="215640" imgH="241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15200" y="5770437"/>
                              <a:ext cx="312737" cy="3476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4684161" y="6201747"/>
            <a:ext cx="3886200" cy="610936"/>
            <a:chOff x="4876800" y="5638800"/>
            <a:chExt cx="3886200" cy="6109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876800" y="5638800"/>
                  <a:ext cx="3886200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∠</m:t>
                        </m:r>
                        <m:r>
                          <a:rPr lang="en-US" b="0" i="1" smtClean="0">
                            <a:latin typeface="Cambria Math"/>
                          </a:rPr>
                          <m:t>𝐵𝐶𝐷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𝐵𝐸𝐶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5638800"/>
                  <a:ext cx="3886200" cy="610936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7" name="Object 1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08910064"/>
                    </p:ext>
                  </p:extLst>
                </p:nvPr>
              </p:nvGraphicFramePr>
              <p:xfrm>
                <a:off x="7206214" y="5761653"/>
                <a:ext cx="533400" cy="3667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23" name="Equation" r:id="rId12" imgW="368280" imgH="253800" progId="Equation.DSMT4">
                        <p:embed/>
                      </p:oleObj>
                    </mc:Choice>
                    <mc:Fallback>
                      <p:oleObj name="Equation" r:id="rId12" imgW="368280" imgH="2538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06214" y="5761653"/>
                              <a:ext cx="533400" cy="3667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7" name="Object 1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08910064"/>
                    </p:ext>
                  </p:extLst>
                </p:nvPr>
              </p:nvGraphicFramePr>
              <p:xfrm>
                <a:off x="7206214" y="5761653"/>
                <a:ext cx="533400" cy="3667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7" name="Equation" r:id="rId14" imgW="368280" imgH="253800" progId="Equation.DSMT4">
                        <p:embed/>
                      </p:oleObj>
                    </mc:Choice>
                    <mc:Fallback>
                      <p:oleObj name="Equation" r:id="rId14" imgW="368280" imgH="2538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06214" y="5761653"/>
                              <a:ext cx="533400" cy="3667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34838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981200"/>
            <a:ext cx="4648200" cy="4114800"/>
          </a:xfrm>
        </p:spPr>
        <p:txBody>
          <a:bodyPr/>
          <a:lstStyle/>
          <a:p>
            <a:r>
              <a:rPr lang="en-US" sz="2800" dirty="0" smtClean="0"/>
              <a:t>Another theorem:</a:t>
            </a:r>
          </a:p>
          <a:p>
            <a:pPr lvl="1"/>
            <a:r>
              <a:rPr lang="en-US" sz="2400" dirty="0" smtClean="0"/>
              <a:t>If two secants intersect in the interior of a circle, then the measure of an angle formed is one-half the sum of the measures of the arcs intercepted by the angle and its vertical angle.</a:t>
            </a:r>
          </a:p>
          <a:p>
            <a:pPr lvl="1"/>
            <a:r>
              <a:rPr lang="en-US" sz="2400" dirty="0" smtClean="0"/>
              <a:t>Draw it!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41529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51" y="2438400"/>
            <a:ext cx="4152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76800" y="5638800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638800"/>
                <a:ext cx="3886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19800" y="5581733"/>
                <a:ext cx="4572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581733"/>
                <a:ext cx="457200" cy="483466"/>
              </a:xfrm>
              <a:prstGeom prst="rect">
                <a:avLst/>
              </a:prstGeom>
              <a:blipFill rotWithShape="1">
                <a:blip r:embed="rId6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30600" y="5558135"/>
                <a:ext cx="240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       +           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00" y="5558135"/>
                <a:ext cx="24038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26483"/>
            <a:ext cx="2095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001966"/>
              </p:ext>
            </p:extLst>
          </p:nvPr>
        </p:nvGraphicFramePr>
        <p:xfrm>
          <a:off x="6483350" y="5578475"/>
          <a:ext cx="5778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380880" imgH="228600" progId="Equation.DSMT4">
                  <p:embed/>
                </p:oleObj>
              </mc:Choice>
              <mc:Fallback>
                <p:oleObj name="Equation" r:id="rId9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0" y="5578475"/>
                        <a:ext cx="5778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389863"/>
              </p:ext>
            </p:extLst>
          </p:nvPr>
        </p:nvGraphicFramePr>
        <p:xfrm>
          <a:off x="7502460" y="5581733"/>
          <a:ext cx="5778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1" imgW="380880" imgH="228600" progId="Equation.DSMT4">
                  <p:embed/>
                </p:oleObj>
              </mc:Choice>
              <mc:Fallback>
                <p:oleObj name="Equation" r:id="rId11" imgW="3808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460" y="5581733"/>
                        <a:ext cx="5778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81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981200"/>
            <a:ext cx="4495800" cy="4114800"/>
          </a:xfrm>
        </p:spPr>
        <p:txBody>
          <a:bodyPr/>
          <a:lstStyle/>
          <a:p>
            <a:r>
              <a:rPr lang="en-US" sz="2400" dirty="0" smtClean="0"/>
              <a:t>This theorem is wordy, so take a moment to think about it before writing it out:</a:t>
            </a:r>
          </a:p>
          <a:p>
            <a:pPr lvl="1"/>
            <a:r>
              <a:rPr lang="en-US" sz="2000" dirty="0" smtClean="0"/>
              <a:t>If two secants, a secant and a tangent, or two tangents intersect in the exterior of a circle, then the measure of the angle formed is one-half the positive difference of the measures of the intercepted arcs.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257" cy="186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0" y="3285153"/>
            <a:ext cx="298023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21" y="5181600"/>
            <a:ext cx="2922426" cy="155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42" y="3284391"/>
            <a:ext cx="2982773" cy="17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52" y="5181600"/>
            <a:ext cx="2923745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blipFill rotWithShape="1">
                <a:blip r:embed="rId9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05000" y="571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|(       -       )|</a:t>
            </a:r>
            <a:endParaRPr lang="en-US" sz="2800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89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981200"/>
            <a:ext cx="4495800" cy="4114800"/>
          </a:xfrm>
        </p:spPr>
        <p:txBody>
          <a:bodyPr/>
          <a:lstStyle/>
          <a:p>
            <a:r>
              <a:rPr lang="en-US" sz="2400" dirty="0" smtClean="0"/>
              <a:t>This theorem is wordy, so take a moment to think about it before writing it out:</a:t>
            </a:r>
          </a:p>
          <a:p>
            <a:pPr lvl="1"/>
            <a:r>
              <a:rPr lang="en-US" sz="2000" dirty="0" smtClean="0"/>
              <a:t>If two secants, a secant and a tangent, or two tangents intersect in the exterior of a circle, then the measure of the angle formed is one-half the positive difference of the measures of the intercepted arcs.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257" cy="186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0" y="3285153"/>
            <a:ext cx="298023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21" y="5181600"/>
            <a:ext cx="2922426" cy="155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42" y="3284391"/>
            <a:ext cx="2982773" cy="17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52" y="5181600"/>
            <a:ext cx="2923745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blipFill rotWithShape="1">
                <a:blip r:embed="rId10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05000" y="571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|(       -       )|</a:t>
            </a:r>
            <a:endParaRPr lang="en-US" sz="2800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89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80139"/>
              </p:ext>
            </p:extLst>
          </p:nvPr>
        </p:nvGraphicFramePr>
        <p:xfrm>
          <a:off x="2286000" y="5754846"/>
          <a:ext cx="5778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2" imgW="380880" imgH="228600" progId="Equation.DSMT4">
                  <p:embed/>
                </p:oleObj>
              </mc:Choice>
              <mc:Fallback>
                <p:oleObj name="Equation" r:id="rId12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54846"/>
                        <a:ext cx="5778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059877"/>
              </p:ext>
            </p:extLst>
          </p:nvPr>
        </p:nvGraphicFramePr>
        <p:xfrm>
          <a:off x="3101975" y="5764934"/>
          <a:ext cx="57785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4" imgW="380880" imgH="228600" progId="Equation.DSMT4">
                  <p:embed/>
                </p:oleObj>
              </mc:Choice>
              <mc:Fallback>
                <p:oleObj name="Equation" r:id="rId14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5764934"/>
                        <a:ext cx="57785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953000" y="3284391"/>
            <a:ext cx="4038600" cy="35736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1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981200"/>
            <a:ext cx="4495800" cy="4114800"/>
          </a:xfrm>
        </p:spPr>
        <p:txBody>
          <a:bodyPr/>
          <a:lstStyle/>
          <a:p>
            <a:r>
              <a:rPr lang="en-US" sz="2400" dirty="0" smtClean="0"/>
              <a:t>This theorem is wordy, so take a moment to think about it before writing it out:</a:t>
            </a:r>
          </a:p>
          <a:p>
            <a:pPr lvl="1"/>
            <a:r>
              <a:rPr lang="en-US" sz="2000" dirty="0" smtClean="0"/>
              <a:t>If two secants, a secant and a tangent, or two tangents intersect in the exterior of a circle, then the measure of the angle formed is one-half the positive difference of the measures of the intercepted arcs.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257" cy="186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0" y="3285153"/>
            <a:ext cx="298023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21" y="5181600"/>
            <a:ext cx="2922426" cy="155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42" y="3284391"/>
            <a:ext cx="2982773" cy="17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52" y="5181600"/>
            <a:ext cx="2923745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791200"/>
                <a:ext cx="29718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764934"/>
                <a:ext cx="419100" cy="483466"/>
              </a:xfrm>
              <a:prstGeom prst="rect">
                <a:avLst/>
              </a:prstGeom>
              <a:blipFill rotWithShape="1">
                <a:blip r:embed="rId10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05000" y="571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|(       -       )|</a:t>
            </a:r>
            <a:endParaRPr lang="en-US" sz="2800" dirty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89" y="1295400"/>
            <a:ext cx="3025468" cy="186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24525"/>
              </p:ext>
            </p:extLst>
          </p:nvPr>
        </p:nvGraphicFramePr>
        <p:xfrm>
          <a:off x="2286000" y="5754846"/>
          <a:ext cx="5778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2" imgW="380880" imgH="228600" progId="Equation.DSMT4">
                  <p:embed/>
                </p:oleObj>
              </mc:Choice>
              <mc:Fallback>
                <p:oleObj name="Equation" r:id="rId12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54846"/>
                        <a:ext cx="5778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85791"/>
              </p:ext>
            </p:extLst>
          </p:nvPr>
        </p:nvGraphicFramePr>
        <p:xfrm>
          <a:off x="3092450" y="5764213"/>
          <a:ext cx="5969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4" imgW="393480" imgH="228600" progId="Equation.DSMT4">
                  <p:embed/>
                </p:oleObj>
              </mc:Choice>
              <mc:Fallback>
                <p:oleObj name="Equation" r:id="rId14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5764213"/>
                        <a:ext cx="5969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953000" y="5181600"/>
            <a:ext cx="40386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53000" y="1524001"/>
            <a:ext cx="4038600" cy="16367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0" y="3283629"/>
            <a:ext cx="2982773" cy="179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980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10.02G</vt:lpstr>
      <vt:lpstr>Equation</vt:lpstr>
      <vt:lpstr>Tuesday, February 12, 2013 Agenda</vt:lpstr>
      <vt:lpstr>PowerPoint Presentation</vt:lpstr>
      <vt:lpstr>PowerPoint Presentation</vt:lpstr>
      <vt:lpstr>§9-6 Secants, Tangents, &amp; Angle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17</cp:revision>
  <dcterms:created xsi:type="dcterms:W3CDTF">2013-02-11T23:53:02Z</dcterms:created>
  <dcterms:modified xsi:type="dcterms:W3CDTF">2013-02-12T22:27:38Z</dcterms:modified>
</cp:coreProperties>
</file>